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6"/>
  </p:notesMasterIdLst>
  <p:sldIdLst>
    <p:sldId id="256" r:id="rId2"/>
    <p:sldId id="278" r:id="rId3"/>
    <p:sldId id="285" r:id="rId4"/>
    <p:sldId id="258" r:id="rId5"/>
    <p:sldId id="261" r:id="rId6"/>
    <p:sldId id="257" r:id="rId7"/>
    <p:sldId id="264" r:id="rId8"/>
    <p:sldId id="279" r:id="rId9"/>
    <p:sldId id="280" r:id="rId10"/>
    <p:sldId id="263" r:id="rId11"/>
    <p:sldId id="282" r:id="rId12"/>
    <p:sldId id="270" r:id="rId13"/>
    <p:sldId id="283" r:id="rId14"/>
    <p:sldId id="284" r:id="rId15"/>
  </p:sldIdLst>
  <p:sldSz cx="18288000" cy="10287000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</p:embeddedFont>
    <p:embeddedFont>
      <p:font typeface="Inter SemiBold" panose="02000503000000020004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/>
    <p:restoredTop sz="94700"/>
  </p:normalViewPr>
  <p:slideViewPr>
    <p:cSldViewPr snapToGrid="0">
      <p:cViewPr varScale="1">
        <p:scale>
          <a:sx n="86" d="100"/>
          <a:sy n="86" d="100"/>
        </p:scale>
        <p:origin x="240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43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12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5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82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02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93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44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05350" y="0"/>
            <a:ext cx="18531300" cy="10287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40850" y="955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36457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1675" y="-781675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11932493" y="2441377"/>
            <a:ext cx="4989361" cy="10112233"/>
          </a:xfrm>
          <a:custGeom>
            <a:avLst/>
            <a:gdLst/>
            <a:ahLst/>
            <a:cxnLst/>
            <a:rect l="l" t="t" r="r" b="b"/>
            <a:pathLst>
              <a:path w="4989361" h="10112233" extrusionOk="0">
                <a:moveTo>
                  <a:pt x="0" y="0"/>
                </a:moveTo>
                <a:lnTo>
                  <a:pt x="4989361" y="0"/>
                </a:lnTo>
                <a:lnTo>
                  <a:pt x="4989361" y="10112233"/>
                </a:lnTo>
                <a:lnTo>
                  <a:pt x="0" y="10112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0" name="Google Shape;50;p10"/>
          <p:cNvGrpSpPr/>
          <p:nvPr/>
        </p:nvGrpSpPr>
        <p:grpSpPr>
          <a:xfrm>
            <a:off x="12796461" y="4146938"/>
            <a:ext cx="419148" cy="404912"/>
            <a:chOff x="20222" y="-47625"/>
            <a:chExt cx="772356" cy="746125"/>
          </a:xfrm>
        </p:grpSpPr>
        <p:sp>
          <p:nvSpPr>
            <p:cNvPr id="51" name="Google Shape;51;p10"/>
            <p:cNvSpPr/>
            <p:nvPr/>
          </p:nvSpPr>
          <p:spPr>
            <a:xfrm>
              <a:off x="20222" y="0"/>
              <a:ext cx="772356" cy="698500"/>
            </a:xfrm>
            <a:custGeom>
              <a:avLst/>
              <a:gdLst/>
              <a:ahLst/>
              <a:cxnLst/>
              <a:rect l="l" t="t" r="r" b="b"/>
              <a:pathLst>
                <a:path w="772356" h="698500" extrusionOk="0">
                  <a:moveTo>
                    <a:pt x="739619" y="440274"/>
                  </a:moveTo>
                  <a:lnTo>
                    <a:pt x="642337" y="607476"/>
                  </a:lnTo>
                  <a:cubicBezTo>
                    <a:pt x="609549" y="663831"/>
                    <a:pt x="549268" y="698500"/>
                    <a:pt x="484069" y="698500"/>
                  </a:cubicBezTo>
                  <a:lnTo>
                    <a:pt x="288287" y="698500"/>
                  </a:lnTo>
                  <a:cubicBezTo>
                    <a:pt x="223088" y="698500"/>
                    <a:pt x="162807" y="663831"/>
                    <a:pt x="130019" y="607476"/>
                  </a:cubicBezTo>
                  <a:lnTo>
                    <a:pt x="32737" y="440274"/>
                  </a:lnTo>
                  <a:cubicBezTo>
                    <a:pt x="0" y="384007"/>
                    <a:pt x="0" y="314493"/>
                    <a:pt x="32737" y="258226"/>
                  </a:cubicBezTo>
                  <a:lnTo>
                    <a:pt x="130019" y="91024"/>
                  </a:lnTo>
                  <a:cubicBezTo>
                    <a:pt x="162807" y="34669"/>
                    <a:pt x="223088" y="0"/>
                    <a:pt x="288287" y="0"/>
                  </a:cubicBezTo>
                  <a:lnTo>
                    <a:pt x="484069" y="0"/>
                  </a:lnTo>
                  <a:cubicBezTo>
                    <a:pt x="549268" y="0"/>
                    <a:pt x="609549" y="34669"/>
                    <a:pt x="642337" y="91024"/>
                  </a:cubicBezTo>
                  <a:lnTo>
                    <a:pt x="739619" y="258226"/>
                  </a:lnTo>
                  <a:cubicBezTo>
                    <a:pt x="772356" y="314493"/>
                    <a:pt x="772356" y="384007"/>
                    <a:pt x="739619" y="440274"/>
                  </a:cubicBez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10"/>
          <p:cNvSpPr txBox="1"/>
          <p:nvPr/>
        </p:nvSpPr>
        <p:spPr>
          <a:xfrm>
            <a:off x="678776" y="2758025"/>
            <a:ext cx="10550100" cy="550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38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Summer Project</a:t>
            </a:r>
            <a:r>
              <a:rPr lang="en-US" sz="22338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/>
          </a:p>
        </p:txBody>
      </p:sp>
      <p:grpSp>
        <p:nvGrpSpPr>
          <p:cNvPr id="54" name="Google Shape;54;p10"/>
          <p:cNvGrpSpPr/>
          <p:nvPr/>
        </p:nvGrpSpPr>
        <p:grpSpPr>
          <a:xfrm>
            <a:off x="665017" y="467374"/>
            <a:ext cx="1761994" cy="805846"/>
            <a:chOff x="-1" y="-9525"/>
            <a:chExt cx="2349326" cy="1074462"/>
          </a:xfrm>
        </p:grpSpPr>
        <p:sp>
          <p:nvSpPr>
            <p:cNvPr id="55" name="Google Shape;55;p10"/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rgbClr val="F5F5F7"/>
                  </a:solidFill>
                </a:rPr>
                <a:t>Hofstra</a:t>
              </a: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56" name="Google Shape;56;p10"/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89D0B3-0466-B272-17D6-C29631CABEFB}"/>
              </a:ext>
            </a:extLst>
          </p:cNvPr>
          <p:cNvSpPr txBox="1"/>
          <p:nvPr/>
        </p:nvSpPr>
        <p:spPr>
          <a:xfrm>
            <a:off x="-2454442" y="2133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7"/>
          <p:cNvGrpSpPr/>
          <p:nvPr/>
        </p:nvGrpSpPr>
        <p:grpSpPr>
          <a:xfrm>
            <a:off x="959736" y="5169477"/>
            <a:ext cx="137927" cy="138545"/>
            <a:chOff x="1813" y="0"/>
            <a:chExt cx="809173" cy="812800"/>
          </a:xfrm>
        </p:grpSpPr>
        <p:sp>
          <p:nvSpPr>
            <p:cNvPr id="210" name="Google Shape;21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17"/>
          <p:cNvGrpSpPr/>
          <p:nvPr/>
        </p:nvGrpSpPr>
        <p:grpSpPr>
          <a:xfrm>
            <a:off x="17190336" y="5169477"/>
            <a:ext cx="137927" cy="138545"/>
            <a:chOff x="1813" y="0"/>
            <a:chExt cx="809173" cy="812800"/>
          </a:xfrm>
        </p:grpSpPr>
        <p:sp>
          <p:nvSpPr>
            <p:cNvPr id="213" name="Google Shape;213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" name="Google Shape;215;p17"/>
          <p:cNvCxnSpPr/>
          <p:nvPr/>
        </p:nvCxnSpPr>
        <p:spPr>
          <a:xfrm>
            <a:off x="1097973" y="5238750"/>
            <a:ext cx="16092055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7"/>
          <p:cNvSpPr txBox="1"/>
          <p:nvPr/>
        </p:nvSpPr>
        <p:spPr>
          <a:xfrm>
            <a:off x="1028700" y="657225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Steps – Part A</a:t>
            </a:r>
            <a:endParaRPr dirty="0"/>
          </a:p>
        </p:txBody>
      </p:sp>
      <p:sp>
        <p:nvSpPr>
          <p:cNvPr id="217" name="Google Shape;217;p17"/>
          <p:cNvSpPr txBox="1"/>
          <p:nvPr/>
        </p:nvSpPr>
        <p:spPr>
          <a:xfrm>
            <a:off x="3195392" y="6233879"/>
            <a:ext cx="274749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Slides </a:t>
            </a:r>
            <a:r>
              <a:rPr lang="en-US" sz="2800" b="1" u="none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grabing</a:t>
            </a:r>
            <a:endParaRPr sz="2000" dirty="0"/>
          </a:p>
        </p:txBody>
      </p:sp>
      <p:sp>
        <p:nvSpPr>
          <p:cNvPr id="218" name="Google Shape;218;p17"/>
          <p:cNvSpPr txBox="1"/>
          <p:nvPr/>
        </p:nvSpPr>
        <p:spPr>
          <a:xfrm>
            <a:off x="7770255" y="6233879"/>
            <a:ext cx="274749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Data modeling</a:t>
            </a:r>
            <a:endParaRPr sz="2000" dirty="0"/>
          </a:p>
        </p:txBody>
      </p:sp>
      <p:sp>
        <p:nvSpPr>
          <p:cNvPr id="219" name="Google Shape;219;p17"/>
          <p:cNvSpPr txBox="1"/>
          <p:nvPr/>
        </p:nvSpPr>
        <p:spPr>
          <a:xfrm>
            <a:off x="12365300" y="6233879"/>
            <a:ext cx="274749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GPT / API</a:t>
            </a:r>
            <a:endParaRPr lang="en-US" sz="2000" dirty="0"/>
          </a:p>
        </p:txBody>
      </p:sp>
      <p:sp>
        <p:nvSpPr>
          <p:cNvPr id="220" name="Google Shape;220;p17"/>
          <p:cNvSpPr txBox="1"/>
          <p:nvPr/>
        </p:nvSpPr>
        <p:spPr>
          <a:xfrm>
            <a:off x="2807789" y="6924935"/>
            <a:ext cx="352269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 the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pptx package </a:t>
            </a: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 collect data from the slide.</a:t>
            </a:r>
          </a:p>
        </p:txBody>
      </p:sp>
      <p:sp>
        <p:nvSpPr>
          <p:cNvPr id="221" name="Google Shape;221;p17"/>
          <p:cNvSpPr txBox="1"/>
          <p:nvPr/>
        </p:nvSpPr>
        <p:spPr>
          <a:xfrm>
            <a:off x="7382063" y="6924935"/>
            <a:ext cx="336905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pandas package </a:t>
            </a: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 save data and create specific formats.</a:t>
            </a:r>
          </a:p>
        </p:txBody>
      </p:sp>
      <p:sp>
        <p:nvSpPr>
          <p:cNvPr id="222" name="Google Shape;222;p17"/>
          <p:cNvSpPr txBox="1"/>
          <p:nvPr/>
        </p:nvSpPr>
        <p:spPr>
          <a:xfrm>
            <a:off x="11425852" y="6867247"/>
            <a:ext cx="474211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Study the base model of Prompt (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OpenAI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API</a:t>
            </a:r>
            <a:r>
              <a:rPr lang="en-US" sz="24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) and how to layout it to get good results.</a:t>
            </a:r>
          </a:p>
        </p:txBody>
      </p:sp>
      <p:grpSp>
        <p:nvGrpSpPr>
          <p:cNvPr id="226" name="Google Shape;226;p17"/>
          <p:cNvGrpSpPr/>
          <p:nvPr/>
        </p:nvGrpSpPr>
        <p:grpSpPr>
          <a:xfrm>
            <a:off x="3465439" y="4716654"/>
            <a:ext cx="2207397" cy="1229297"/>
            <a:chOff x="0" y="-80179"/>
            <a:chExt cx="2943196" cy="1639062"/>
          </a:xfrm>
        </p:grpSpPr>
        <p:grpSp>
          <p:nvGrpSpPr>
            <p:cNvPr id="227" name="Google Shape;227;p17"/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17"/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" name="Google Shape;233;p17"/>
            <p:cNvSpPr txBox="1"/>
            <p:nvPr/>
          </p:nvSpPr>
          <p:spPr>
            <a:xfrm>
              <a:off x="789948" y="359858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sym typeface="Inter"/>
                </a:rPr>
                <a:t>1</a:t>
              </a:r>
              <a:endParaRPr dirty="0"/>
            </a:p>
          </p:txBody>
        </p:sp>
      </p:grpSp>
      <p:grpSp>
        <p:nvGrpSpPr>
          <p:cNvPr id="234" name="Google Shape;234;p17"/>
          <p:cNvGrpSpPr/>
          <p:nvPr/>
        </p:nvGrpSpPr>
        <p:grpSpPr>
          <a:xfrm>
            <a:off x="8040302" y="4716654"/>
            <a:ext cx="2207397" cy="1229297"/>
            <a:chOff x="0" y="-80179"/>
            <a:chExt cx="2943196" cy="1639062"/>
          </a:xfrm>
        </p:grpSpPr>
        <p:grpSp>
          <p:nvGrpSpPr>
            <p:cNvPr id="235" name="Google Shape;235;p17"/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236" name="Google Shape;236;p17"/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7"/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239" name="Google Shape;239;p17"/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17"/>
            <p:cNvSpPr txBox="1"/>
            <p:nvPr/>
          </p:nvSpPr>
          <p:spPr>
            <a:xfrm>
              <a:off x="789948" y="338469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sym typeface="Inter"/>
                </a:rPr>
                <a:t>2</a:t>
              </a:r>
              <a:endParaRPr dirty="0"/>
            </a:p>
          </p:txBody>
        </p:sp>
      </p:grpSp>
      <p:grpSp>
        <p:nvGrpSpPr>
          <p:cNvPr id="242" name="Google Shape;242;p17"/>
          <p:cNvGrpSpPr/>
          <p:nvPr/>
        </p:nvGrpSpPr>
        <p:grpSpPr>
          <a:xfrm>
            <a:off x="12619423" y="4716654"/>
            <a:ext cx="2207397" cy="1229297"/>
            <a:chOff x="0" y="-80179"/>
            <a:chExt cx="2943196" cy="1639062"/>
          </a:xfrm>
        </p:grpSpPr>
        <p:grpSp>
          <p:nvGrpSpPr>
            <p:cNvPr id="243" name="Google Shape;243;p17"/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244" name="Google Shape;244;p17"/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7"/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247" name="Google Shape;247;p17"/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17"/>
            <p:cNvSpPr txBox="1"/>
            <p:nvPr/>
          </p:nvSpPr>
          <p:spPr>
            <a:xfrm>
              <a:off x="853735" y="315157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lang="en-US" dirty="0"/>
            </a:p>
          </p:txBody>
        </p:sp>
      </p:grpSp>
      <p:sp>
        <p:nvSpPr>
          <p:cNvPr id="2" name="Google Shape;220;p17">
            <a:extLst>
              <a:ext uri="{FF2B5EF4-FFF2-40B4-BE49-F238E27FC236}">
                <a16:creationId xmlns:a16="http://schemas.microsoft.com/office/drawing/2014/main" id="{056B380E-B7C2-DF05-AE89-B00CA49658C2}"/>
              </a:ext>
            </a:extLst>
          </p:cNvPr>
          <p:cNvSpPr txBox="1"/>
          <p:nvPr/>
        </p:nvSpPr>
        <p:spPr>
          <a:xfrm>
            <a:off x="665018" y="9611976"/>
            <a:ext cx="941726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* We will collect the returned values of each test (Excel?, </a:t>
            </a:r>
            <a:r>
              <a:rPr lang="en-US" sz="18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?).</a:t>
            </a:r>
            <a:endParaRPr lang="en-US" b="1" dirty="0"/>
          </a:p>
        </p:txBody>
      </p:sp>
      <p:grpSp>
        <p:nvGrpSpPr>
          <p:cNvPr id="3" name="Google Shape;54;p10">
            <a:extLst>
              <a:ext uri="{FF2B5EF4-FFF2-40B4-BE49-F238E27FC236}">
                <a16:creationId xmlns:a16="http://schemas.microsoft.com/office/drawing/2014/main" id="{110EDB8F-02C4-0E85-9CD1-E28FA8BCE833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4" name="Google Shape;55;p10">
              <a:extLst>
                <a:ext uri="{FF2B5EF4-FFF2-40B4-BE49-F238E27FC236}">
                  <a16:creationId xmlns:a16="http://schemas.microsoft.com/office/drawing/2014/main" id="{111C56EB-400C-8BB0-B684-2CD0F4CCE87B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56;p10">
              <a:extLst>
                <a:ext uri="{FF2B5EF4-FFF2-40B4-BE49-F238E27FC236}">
                  <a16:creationId xmlns:a16="http://schemas.microsoft.com/office/drawing/2014/main" id="{1B76002A-80EB-042B-9AC3-FFE7D7604AA6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7"/>
          <p:cNvGrpSpPr/>
          <p:nvPr/>
        </p:nvGrpSpPr>
        <p:grpSpPr>
          <a:xfrm>
            <a:off x="959736" y="4401381"/>
            <a:ext cx="137927" cy="138545"/>
            <a:chOff x="1813" y="0"/>
            <a:chExt cx="809173" cy="812800"/>
          </a:xfrm>
        </p:grpSpPr>
        <p:sp>
          <p:nvSpPr>
            <p:cNvPr id="210" name="Google Shape;21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17"/>
          <p:cNvGrpSpPr/>
          <p:nvPr/>
        </p:nvGrpSpPr>
        <p:grpSpPr>
          <a:xfrm>
            <a:off x="17190336" y="4401381"/>
            <a:ext cx="137927" cy="138545"/>
            <a:chOff x="1813" y="0"/>
            <a:chExt cx="809173" cy="812800"/>
          </a:xfrm>
        </p:grpSpPr>
        <p:sp>
          <p:nvSpPr>
            <p:cNvPr id="213" name="Google Shape;213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" name="Google Shape;215;p17"/>
          <p:cNvCxnSpPr/>
          <p:nvPr/>
        </p:nvCxnSpPr>
        <p:spPr>
          <a:xfrm>
            <a:off x="1097973" y="4470654"/>
            <a:ext cx="16092055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7"/>
          <p:cNvSpPr txBox="1"/>
          <p:nvPr/>
        </p:nvSpPr>
        <p:spPr>
          <a:xfrm>
            <a:off x="1028700" y="657225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Steps – Part B (Optimize prompt)</a:t>
            </a:r>
            <a:endParaRPr dirty="0"/>
          </a:p>
        </p:txBody>
      </p:sp>
      <p:sp>
        <p:nvSpPr>
          <p:cNvPr id="217" name="Google Shape;217;p17"/>
          <p:cNvSpPr txBox="1"/>
          <p:nvPr/>
        </p:nvSpPr>
        <p:spPr>
          <a:xfrm>
            <a:off x="2117073" y="5319767"/>
            <a:ext cx="227065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Environment</a:t>
            </a:r>
            <a:endParaRPr sz="2000" dirty="0"/>
          </a:p>
        </p:txBody>
      </p:sp>
      <p:sp>
        <p:nvSpPr>
          <p:cNvPr id="218" name="Google Shape;218;p17"/>
          <p:cNvSpPr txBox="1"/>
          <p:nvPr/>
        </p:nvSpPr>
        <p:spPr>
          <a:xfrm>
            <a:off x="9691717" y="5172033"/>
            <a:ext cx="27474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Observation &amp;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Done</a:t>
            </a:r>
            <a:endParaRPr sz="2400" dirty="0"/>
          </a:p>
        </p:txBody>
      </p:sp>
      <p:sp>
        <p:nvSpPr>
          <p:cNvPr id="219" name="Google Shape;219;p17"/>
          <p:cNvSpPr txBox="1"/>
          <p:nvPr/>
        </p:nvSpPr>
        <p:spPr>
          <a:xfrm>
            <a:off x="14038312" y="5319767"/>
            <a:ext cx="187657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Testing</a:t>
            </a:r>
          </a:p>
        </p:txBody>
      </p:sp>
      <p:sp>
        <p:nvSpPr>
          <p:cNvPr id="220" name="Google Shape;220;p17"/>
          <p:cNvSpPr txBox="1"/>
          <p:nvPr/>
        </p:nvSpPr>
        <p:spPr>
          <a:xfrm>
            <a:off x="1449239" y="6118184"/>
            <a:ext cx="3606323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  </a:t>
            </a: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stable_baselines3 </a:t>
            </a:r>
            <a:r>
              <a:rPr lang="en-US" sz="22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Library to create an Environment and train the script prompt.</a:t>
            </a:r>
            <a:endParaRPr sz="2200" dirty="0"/>
          </a:p>
        </p:txBody>
      </p:sp>
      <p:sp>
        <p:nvSpPr>
          <p:cNvPr id="221" name="Google Shape;221;p17"/>
          <p:cNvSpPr txBox="1"/>
          <p:nvPr/>
        </p:nvSpPr>
        <p:spPr>
          <a:xfrm>
            <a:off x="9406920" y="6121475"/>
            <a:ext cx="3278475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Check the scores of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GPT judges </a:t>
            </a: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summarize their comments on what can be done to improve the script.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Improve it and throw it back to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GPT</a:t>
            </a:r>
            <a:r>
              <a:rPr lang="en-US" sz="20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and check the score.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D2243"/>
              </a:solidFill>
              <a:latin typeface="Inter"/>
              <a:ea typeface="Inter"/>
              <a:sym typeface="Int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When this script can get higher than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sym typeface="Inter"/>
              </a:rPr>
              <a:t>specific score</a:t>
            </a: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.</a:t>
            </a:r>
            <a:endParaRPr sz="1600" dirty="0"/>
          </a:p>
        </p:txBody>
      </p:sp>
      <p:sp>
        <p:nvSpPr>
          <p:cNvPr id="222" name="Google Shape;222;p17"/>
          <p:cNvSpPr txBox="1"/>
          <p:nvPr/>
        </p:nvSpPr>
        <p:spPr>
          <a:xfrm>
            <a:off x="13621857" y="5965179"/>
            <a:ext cx="2709484" cy="36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Gym package </a:t>
            </a:r>
            <a:r>
              <a:rPr lang="en-US" sz="22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 conduct a step test to see if the score given for each step has increased before and after training or not.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And record the stability.</a:t>
            </a:r>
            <a:endParaRPr sz="2200" dirty="0"/>
          </a:p>
        </p:txBody>
      </p:sp>
      <p:grpSp>
        <p:nvGrpSpPr>
          <p:cNvPr id="226" name="Google Shape;226;p17"/>
          <p:cNvGrpSpPr/>
          <p:nvPr/>
        </p:nvGrpSpPr>
        <p:grpSpPr>
          <a:xfrm>
            <a:off x="2148703" y="3948558"/>
            <a:ext cx="2207397" cy="1229297"/>
            <a:chOff x="0" y="-80179"/>
            <a:chExt cx="2943196" cy="1639062"/>
          </a:xfrm>
        </p:grpSpPr>
        <p:grpSp>
          <p:nvGrpSpPr>
            <p:cNvPr id="227" name="Google Shape;227;p17"/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17"/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" name="Google Shape;233;p17"/>
            <p:cNvSpPr txBox="1"/>
            <p:nvPr/>
          </p:nvSpPr>
          <p:spPr>
            <a:xfrm>
              <a:off x="789948" y="359858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sym typeface="Inter"/>
                </a:rPr>
                <a:t>1</a:t>
              </a:r>
              <a:endParaRPr dirty="0"/>
            </a:p>
          </p:txBody>
        </p:sp>
      </p:grpSp>
      <p:grpSp>
        <p:nvGrpSpPr>
          <p:cNvPr id="234" name="Google Shape;234;p17"/>
          <p:cNvGrpSpPr/>
          <p:nvPr/>
        </p:nvGrpSpPr>
        <p:grpSpPr>
          <a:xfrm>
            <a:off x="9961765" y="3948558"/>
            <a:ext cx="2207397" cy="1229297"/>
            <a:chOff x="0" y="-80179"/>
            <a:chExt cx="2943196" cy="1639062"/>
          </a:xfrm>
        </p:grpSpPr>
        <p:grpSp>
          <p:nvGrpSpPr>
            <p:cNvPr id="235" name="Google Shape;235;p17"/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236" name="Google Shape;236;p17"/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7"/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239" name="Google Shape;239;p17"/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17"/>
            <p:cNvSpPr txBox="1"/>
            <p:nvPr/>
          </p:nvSpPr>
          <p:spPr>
            <a:xfrm>
              <a:off x="789948" y="338469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sym typeface="Inter"/>
                </a:rPr>
                <a:t>3</a:t>
              </a:r>
              <a:endParaRPr dirty="0"/>
            </a:p>
          </p:txBody>
        </p:sp>
      </p:grpSp>
      <p:grpSp>
        <p:nvGrpSpPr>
          <p:cNvPr id="242" name="Google Shape;242;p17"/>
          <p:cNvGrpSpPr/>
          <p:nvPr/>
        </p:nvGrpSpPr>
        <p:grpSpPr>
          <a:xfrm>
            <a:off x="13856978" y="3948558"/>
            <a:ext cx="2207397" cy="1229297"/>
            <a:chOff x="0" y="-80179"/>
            <a:chExt cx="2943196" cy="1639062"/>
          </a:xfrm>
        </p:grpSpPr>
        <p:grpSp>
          <p:nvGrpSpPr>
            <p:cNvPr id="243" name="Google Shape;243;p17"/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244" name="Google Shape;244;p17"/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7"/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247" name="Google Shape;247;p17"/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17"/>
            <p:cNvSpPr txBox="1"/>
            <p:nvPr/>
          </p:nvSpPr>
          <p:spPr>
            <a:xfrm>
              <a:off x="853735" y="315157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sym typeface="Inter"/>
                </a:rPr>
                <a:t>4</a:t>
              </a:r>
              <a:endParaRPr lang="en-US" dirty="0"/>
            </a:p>
          </p:txBody>
        </p:sp>
      </p:grpSp>
      <p:sp>
        <p:nvSpPr>
          <p:cNvPr id="2" name="Google Shape;218;p17">
            <a:extLst>
              <a:ext uri="{FF2B5EF4-FFF2-40B4-BE49-F238E27FC236}">
                <a16:creationId xmlns:a16="http://schemas.microsoft.com/office/drawing/2014/main" id="{65DBAEC0-F595-ADB2-5CB3-7E2CFD98A85C}"/>
              </a:ext>
            </a:extLst>
          </p:cNvPr>
          <p:cNvSpPr txBox="1"/>
          <p:nvPr/>
        </p:nvSpPr>
        <p:spPr>
          <a:xfrm>
            <a:off x="5357719" y="5177855"/>
            <a:ext cx="365691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400" b="1" u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ction Taken &amp;</a:t>
            </a:r>
          </a:p>
          <a:p>
            <a:pPr algn="ctr">
              <a:lnSpc>
                <a:spcPct val="120000"/>
              </a:lnSpc>
            </a:pPr>
            <a:r>
              <a:rPr lang="en-US" sz="2400" b="1" u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Reward</a:t>
            </a:r>
            <a:endParaRPr lang="en-US" sz="2400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Google Shape;221;p17">
            <a:extLst>
              <a:ext uri="{FF2B5EF4-FFF2-40B4-BE49-F238E27FC236}">
                <a16:creationId xmlns:a16="http://schemas.microsoft.com/office/drawing/2014/main" id="{F3A74661-660A-90BC-0B9C-643FDAC6F6DD}"/>
              </a:ext>
            </a:extLst>
          </p:cNvPr>
          <p:cNvSpPr txBox="1"/>
          <p:nvPr/>
        </p:nvSpPr>
        <p:spPr>
          <a:xfrm>
            <a:off x="5456801" y="6118184"/>
            <a:ext cx="3606323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Use a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script template </a:t>
            </a: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and put different strings (English words) in it.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D2243"/>
              </a:solidFill>
              <a:latin typeface="Inter"/>
              <a:ea typeface="Inter"/>
              <a:sym typeface="Inter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sent it  to the multiple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sym typeface="Inter"/>
              </a:rPr>
              <a:t>GPT simulated judges</a:t>
            </a: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 for scoring. Higher scores positively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Lower scores rewarded negatively.</a:t>
            </a:r>
          </a:p>
        </p:txBody>
      </p:sp>
      <p:grpSp>
        <p:nvGrpSpPr>
          <p:cNvPr id="4" name="Google Shape;234;p17">
            <a:extLst>
              <a:ext uri="{FF2B5EF4-FFF2-40B4-BE49-F238E27FC236}">
                <a16:creationId xmlns:a16="http://schemas.microsoft.com/office/drawing/2014/main" id="{A85D483A-9E4D-53C5-7FB1-8683A2146902}"/>
              </a:ext>
            </a:extLst>
          </p:cNvPr>
          <p:cNvGrpSpPr/>
          <p:nvPr/>
        </p:nvGrpSpPr>
        <p:grpSpPr>
          <a:xfrm>
            <a:off x="6082476" y="3948558"/>
            <a:ext cx="2207397" cy="1229297"/>
            <a:chOff x="0" y="-80179"/>
            <a:chExt cx="2943196" cy="1639062"/>
          </a:xfrm>
        </p:grpSpPr>
        <p:grpSp>
          <p:nvGrpSpPr>
            <p:cNvPr id="5" name="Google Shape;235;p17">
              <a:extLst>
                <a:ext uri="{FF2B5EF4-FFF2-40B4-BE49-F238E27FC236}">
                  <a16:creationId xmlns:a16="http://schemas.microsoft.com/office/drawing/2014/main" id="{3F28506E-711F-03C6-FCBA-38E67C7DA0F7}"/>
                </a:ext>
              </a:extLst>
            </p:cNvPr>
            <p:cNvGrpSpPr/>
            <p:nvPr/>
          </p:nvGrpSpPr>
          <p:grpSpPr>
            <a:xfrm>
              <a:off x="0" y="-80179"/>
              <a:ext cx="2943196" cy="1448563"/>
              <a:chOff x="0" y="-47625"/>
              <a:chExt cx="1748216" cy="860425"/>
            </a:xfrm>
          </p:grpSpPr>
          <p:sp>
            <p:nvSpPr>
              <p:cNvPr id="10" name="Google Shape;236;p17">
                <a:extLst>
                  <a:ext uri="{FF2B5EF4-FFF2-40B4-BE49-F238E27FC236}">
                    <a16:creationId xmlns:a16="http://schemas.microsoft.com/office/drawing/2014/main" id="{973A9A58-EDA7-EC7D-F2E1-42E7333F3421}"/>
                  </a:ext>
                </a:extLst>
              </p:cNvPr>
              <p:cNvSpPr/>
              <p:nvPr/>
            </p:nvSpPr>
            <p:spPr>
              <a:xfrm>
                <a:off x="0" y="0"/>
                <a:ext cx="1748216" cy="739274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 extrusionOk="0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solidFill>
                <a:srgbClr val="0D2243">
                  <a:alpha val="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37;p17">
                <a:extLst>
                  <a:ext uri="{FF2B5EF4-FFF2-40B4-BE49-F238E27FC236}">
                    <a16:creationId xmlns:a16="http://schemas.microsoft.com/office/drawing/2014/main" id="{D02F59EB-28F6-FB5E-F862-3F92284077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238;p17">
              <a:extLst>
                <a:ext uri="{FF2B5EF4-FFF2-40B4-BE49-F238E27FC236}">
                  <a16:creationId xmlns:a16="http://schemas.microsoft.com/office/drawing/2014/main" id="{585F7AE1-97A4-C372-996C-32F972C24303}"/>
                </a:ext>
              </a:extLst>
            </p:cNvPr>
            <p:cNvGrpSpPr/>
            <p:nvPr/>
          </p:nvGrpSpPr>
          <p:grpSpPr>
            <a:xfrm>
              <a:off x="201598" y="110321"/>
              <a:ext cx="2540000" cy="1448562"/>
              <a:chOff x="0" y="-47625"/>
              <a:chExt cx="1508723" cy="860425"/>
            </a:xfrm>
          </p:grpSpPr>
          <p:sp>
            <p:nvSpPr>
              <p:cNvPr id="8" name="Google Shape;239;p17">
                <a:extLst>
                  <a:ext uri="{FF2B5EF4-FFF2-40B4-BE49-F238E27FC236}">
                    <a16:creationId xmlns:a16="http://schemas.microsoft.com/office/drawing/2014/main" id="{28CE14AF-3FE9-CCAC-99ED-99E92ECEBBA3}"/>
                  </a:ext>
                </a:extLst>
              </p:cNvPr>
              <p:cNvSpPr/>
              <p:nvPr/>
            </p:nvSpPr>
            <p:spPr>
              <a:xfrm>
                <a:off x="0" y="0"/>
                <a:ext cx="1508723" cy="512966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 extrusionOk="0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40;p17">
                <a:extLst>
                  <a:ext uri="{FF2B5EF4-FFF2-40B4-BE49-F238E27FC236}">
                    <a16:creationId xmlns:a16="http://schemas.microsoft.com/office/drawing/2014/main" id="{56EFF82E-6351-97F4-EF51-483CCE857D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241;p17">
              <a:extLst>
                <a:ext uri="{FF2B5EF4-FFF2-40B4-BE49-F238E27FC236}">
                  <a16:creationId xmlns:a16="http://schemas.microsoft.com/office/drawing/2014/main" id="{2BB94FB3-F693-2996-654A-5E091BFB8A5F}"/>
                </a:ext>
              </a:extLst>
            </p:cNvPr>
            <p:cNvSpPr txBox="1"/>
            <p:nvPr/>
          </p:nvSpPr>
          <p:spPr>
            <a:xfrm>
              <a:off x="789948" y="338469"/>
              <a:ext cx="1368300" cy="59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dirty="0">
                  <a:solidFill>
                    <a:srgbClr val="0D2243"/>
                  </a:solidFill>
                  <a:latin typeface="Inter"/>
                  <a:ea typeface="Inter"/>
                  <a:sym typeface="Inter"/>
                </a:rPr>
                <a:t>2</a:t>
              </a:r>
              <a:endParaRPr dirty="0"/>
            </a:p>
          </p:txBody>
        </p:sp>
      </p:grpSp>
      <p:grpSp>
        <p:nvGrpSpPr>
          <p:cNvPr id="12" name="Google Shape;54;p10">
            <a:extLst>
              <a:ext uri="{FF2B5EF4-FFF2-40B4-BE49-F238E27FC236}">
                <a16:creationId xmlns:a16="http://schemas.microsoft.com/office/drawing/2014/main" id="{C1B92720-17AF-D6E2-897B-7120CBFEFAD6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13" name="Google Shape;55;p10">
              <a:extLst>
                <a:ext uri="{FF2B5EF4-FFF2-40B4-BE49-F238E27FC236}">
                  <a16:creationId xmlns:a16="http://schemas.microsoft.com/office/drawing/2014/main" id="{DA01E6AD-CDEF-5FC8-CB12-22C1FD04956B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56;p10">
              <a:extLst>
                <a:ext uri="{FF2B5EF4-FFF2-40B4-BE49-F238E27FC236}">
                  <a16:creationId xmlns:a16="http://schemas.microsoft.com/office/drawing/2014/main" id="{5D5B4AC8-3BB1-2634-6740-EC43E455B95D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8989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/>
          <p:nvPr/>
        </p:nvSpPr>
        <p:spPr>
          <a:xfrm>
            <a:off x="5747713" y="657225"/>
            <a:ext cx="67925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dirty="0"/>
          </a:p>
        </p:txBody>
      </p:sp>
      <p:sp>
        <p:nvSpPr>
          <p:cNvPr id="395" name="Google Shape;395;p24"/>
          <p:cNvSpPr txBox="1"/>
          <p:nvPr/>
        </p:nvSpPr>
        <p:spPr>
          <a:xfrm>
            <a:off x="1772078" y="2194694"/>
            <a:ext cx="3103215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Main Tech</a:t>
            </a:r>
            <a:endParaRPr lang="en-US" dirty="0"/>
          </a:p>
        </p:txBody>
      </p:sp>
      <p:sp>
        <p:nvSpPr>
          <p:cNvPr id="396" name="Google Shape;396;p24"/>
          <p:cNvSpPr txBox="1"/>
          <p:nvPr/>
        </p:nvSpPr>
        <p:spPr>
          <a:xfrm>
            <a:off x="1772078" y="6130589"/>
            <a:ext cx="3618830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Main Tech</a:t>
            </a:r>
            <a:endParaRPr dirty="0"/>
          </a:p>
        </p:txBody>
      </p:sp>
      <p:sp>
        <p:nvSpPr>
          <p:cNvPr id="397" name="Google Shape;397;p24"/>
          <p:cNvSpPr txBox="1"/>
          <p:nvPr/>
        </p:nvSpPr>
        <p:spPr>
          <a:xfrm>
            <a:off x="11901059" y="2194694"/>
            <a:ext cx="2721652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Goal</a:t>
            </a:r>
            <a:endParaRPr dirty="0"/>
          </a:p>
        </p:txBody>
      </p:sp>
      <p:sp>
        <p:nvSpPr>
          <p:cNvPr id="398" name="Google Shape;398;p24"/>
          <p:cNvSpPr txBox="1"/>
          <p:nvPr/>
        </p:nvSpPr>
        <p:spPr>
          <a:xfrm>
            <a:off x="11901059" y="6130589"/>
            <a:ext cx="2721652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Goal</a:t>
            </a:r>
            <a:endParaRPr dirty="0"/>
          </a:p>
        </p:txBody>
      </p:sp>
      <p:sp>
        <p:nvSpPr>
          <p:cNvPr id="399" name="Google Shape;399;p24"/>
          <p:cNvSpPr txBox="1"/>
          <p:nvPr/>
        </p:nvSpPr>
        <p:spPr>
          <a:xfrm>
            <a:off x="7096805" y="2400359"/>
            <a:ext cx="4164754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Part A</a:t>
            </a:r>
            <a:endParaRPr sz="9600" dirty="0"/>
          </a:p>
        </p:txBody>
      </p:sp>
      <p:sp>
        <p:nvSpPr>
          <p:cNvPr id="401" name="Google Shape;401;p24"/>
          <p:cNvSpPr txBox="1"/>
          <p:nvPr/>
        </p:nvSpPr>
        <p:spPr>
          <a:xfrm>
            <a:off x="11901059" y="3196056"/>
            <a:ext cx="461486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Core tech</a:t>
            </a:r>
            <a:r>
              <a:rPr lang="en-US" sz="1800" b="1" dirty="0"/>
              <a:t>.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PDF &amp; PPT </a:t>
            </a:r>
            <a:r>
              <a:rPr lang="en-US" sz="1800" dirty="0"/>
              <a:t>are most popular material for presentation.</a:t>
            </a: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Therefore, this part is making a bridge that connect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AI and presentation</a:t>
            </a:r>
            <a:r>
              <a:rPr lang="en-US" sz="1800" dirty="0"/>
              <a:t>.</a:t>
            </a:r>
            <a:endParaRPr sz="1800" dirty="0"/>
          </a:p>
        </p:txBody>
      </p:sp>
      <p:sp>
        <p:nvSpPr>
          <p:cNvPr id="402" name="Google Shape;402;p24"/>
          <p:cNvSpPr txBox="1"/>
          <p:nvPr/>
        </p:nvSpPr>
        <p:spPr>
          <a:xfrm>
            <a:off x="11875855" y="6946265"/>
            <a:ext cx="4640066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Machine learning tech. Because our project is based on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GPT API </a:t>
            </a:r>
            <a:r>
              <a:rPr lang="en-US" sz="1800" dirty="0"/>
              <a:t>technique, we want to create something is built by our side.</a:t>
            </a:r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is not only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improve the prompt </a:t>
            </a:r>
            <a:r>
              <a:rPr lang="en-US" sz="1800" dirty="0"/>
              <a:t>which will sent to GPT, but also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reduce the cost </a:t>
            </a:r>
            <a:r>
              <a:rPr lang="en-US" sz="1800" dirty="0"/>
              <a:t>of connect the GPT.</a:t>
            </a:r>
            <a:endParaRPr sz="1800" dirty="0"/>
          </a:p>
        </p:txBody>
      </p:sp>
      <p:sp>
        <p:nvSpPr>
          <p:cNvPr id="404" name="Google Shape;404;p24"/>
          <p:cNvSpPr txBox="1"/>
          <p:nvPr/>
        </p:nvSpPr>
        <p:spPr>
          <a:xfrm>
            <a:off x="1772078" y="3069460"/>
            <a:ext cx="430206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AWS    - 	EC2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Python -	Pptx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	</a:t>
            </a:r>
            <a:r>
              <a:rPr lang="en-US" sz="2000" dirty="0" err="1"/>
              <a:t>Openai</a:t>
            </a:r>
            <a:r>
              <a:rPr lang="en-US" sz="2000" dirty="0"/>
              <a:t>		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05" name="Google Shape;405;p24"/>
          <p:cNvSpPr txBox="1"/>
          <p:nvPr/>
        </p:nvSpPr>
        <p:spPr>
          <a:xfrm>
            <a:off x="1772078" y="7080947"/>
            <a:ext cx="430206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AWS    - 	EC2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Python - 	</a:t>
            </a:r>
            <a:r>
              <a:rPr lang="en-US" sz="2000" dirty="0" err="1"/>
              <a:t>Openai</a:t>
            </a:r>
            <a:endParaRPr lang="en-US" sz="20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	</a:t>
            </a:r>
            <a:r>
              <a:rPr lang="en-US" sz="2000" dirty="0" err="1"/>
              <a:t>Stable_baselines</a:t>
            </a:r>
            <a:endParaRPr lang="en-US" sz="20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	Gym</a:t>
            </a:r>
            <a:endParaRPr sz="2000" dirty="0"/>
          </a:p>
        </p:txBody>
      </p:sp>
      <p:cxnSp>
        <p:nvCxnSpPr>
          <p:cNvPr id="406" name="Google Shape;406;p24"/>
          <p:cNvCxnSpPr/>
          <p:nvPr/>
        </p:nvCxnSpPr>
        <p:spPr>
          <a:xfrm>
            <a:off x="1765222" y="5729076"/>
            <a:ext cx="14653606" cy="0"/>
          </a:xfrm>
          <a:prstGeom prst="straightConnector1">
            <a:avLst/>
          </a:prstGeom>
          <a:noFill/>
          <a:ln w="9525" cap="flat" cmpd="sng">
            <a:solidFill>
              <a:srgbClr val="0D224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99;p24">
            <a:extLst>
              <a:ext uri="{FF2B5EF4-FFF2-40B4-BE49-F238E27FC236}">
                <a16:creationId xmlns:a16="http://schemas.microsoft.com/office/drawing/2014/main" id="{A3EE4453-E566-A632-1553-87A65E3046E9}"/>
              </a:ext>
            </a:extLst>
          </p:cNvPr>
          <p:cNvSpPr txBox="1"/>
          <p:nvPr/>
        </p:nvSpPr>
        <p:spPr>
          <a:xfrm>
            <a:off x="7096805" y="6548880"/>
            <a:ext cx="4164754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Part B</a:t>
            </a:r>
            <a:endParaRPr sz="9600" dirty="0"/>
          </a:p>
        </p:txBody>
      </p:sp>
      <p:sp>
        <p:nvSpPr>
          <p:cNvPr id="3" name="Google Shape;396;p24">
            <a:extLst>
              <a:ext uri="{FF2B5EF4-FFF2-40B4-BE49-F238E27FC236}">
                <a16:creationId xmlns:a16="http://schemas.microsoft.com/office/drawing/2014/main" id="{CBBAEE77-BE2A-7453-8173-759B7342862A}"/>
              </a:ext>
            </a:extLst>
          </p:cNvPr>
          <p:cNvSpPr txBox="1"/>
          <p:nvPr/>
        </p:nvSpPr>
        <p:spPr>
          <a:xfrm>
            <a:off x="665018" y="9444979"/>
            <a:ext cx="1018818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Inter"/>
                <a:ea typeface="Inter"/>
                <a:sym typeface="Inter"/>
              </a:rPr>
              <a:t>* Part A, Part B can be develop at the same time. </a:t>
            </a:r>
            <a:endParaRPr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oogle Shape;54;p10">
            <a:extLst>
              <a:ext uri="{FF2B5EF4-FFF2-40B4-BE49-F238E27FC236}">
                <a16:creationId xmlns:a16="http://schemas.microsoft.com/office/drawing/2014/main" id="{7846D7C1-967F-BEC2-8D80-34F5DC29D890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5" name="Google Shape;55;p10">
              <a:extLst>
                <a:ext uri="{FF2B5EF4-FFF2-40B4-BE49-F238E27FC236}">
                  <a16:creationId xmlns:a16="http://schemas.microsoft.com/office/drawing/2014/main" id="{C538F94C-BB09-F6A7-2774-25AAF9A697ED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56;p10">
              <a:extLst>
                <a:ext uri="{FF2B5EF4-FFF2-40B4-BE49-F238E27FC236}">
                  <a16:creationId xmlns:a16="http://schemas.microsoft.com/office/drawing/2014/main" id="{F9079410-2624-0443-834A-7A7C30D48439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>
            <a:off x="39330" y="0"/>
            <a:ext cx="18274070" cy="1033272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t="-1" b="-76854"/>
            </a:stretch>
          </a:blip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18"/>
          <p:cNvSpPr/>
          <p:nvPr/>
        </p:nvSpPr>
        <p:spPr>
          <a:xfrm rot="10800000">
            <a:off x="51185" y="35314"/>
            <a:ext cx="18197490" cy="6595537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18"/>
          <p:cNvSpPr txBox="1"/>
          <p:nvPr/>
        </p:nvSpPr>
        <p:spPr>
          <a:xfrm>
            <a:off x="4741615" y="4035504"/>
            <a:ext cx="88695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Discussion</a:t>
            </a:r>
            <a:r>
              <a:rPr lang="en-US" sz="18000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/>
          </a:p>
        </p:txBody>
      </p:sp>
      <p:sp>
        <p:nvSpPr>
          <p:cNvPr id="260" name="Google Shape;260;p1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8C44C8BD-9C67-BC18-C77F-CE4F24B2E062}"/>
              </a:ext>
            </a:extLst>
          </p:cNvPr>
          <p:cNvGrpSpPr/>
          <p:nvPr/>
        </p:nvGrpSpPr>
        <p:grpSpPr>
          <a:xfrm>
            <a:off x="665017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63B74ABE-E4ED-672A-8CFB-DBF8C29FCA29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rgbClr val="F5F5F7"/>
                  </a:solidFill>
                </a:rPr>
                <a:t>Hofstra</a:t>
              </a: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0708AF97-4A62-58B3-5B36-9D6CB8CFE0B0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0132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89" name="Google Shape;489;p29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</p:sp>
        <p:sp>
          <p:nvSpPr>
            <p:cNvPr id="490" name="Google Shape;49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29"/>
          <p:cNvSpPr txBox="1"/>
          <p:nvPr/>
        </p:nvSpPr>
        <p:spPr>
          <a:xfrm>
            <a:off x="10252438" y="1763857"/>
            <a:ext cx="38702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Questions</a:t>
            </a:r>
            <a:endParaRPr dirty="0"/>
          </a:p>
        </p:txBody>
      </p:sp>
      <p:sp>
        <p:nvSpPr>
          <p:cNvPr id="492" name="Google Shape;492;p29"/>
          <p:cNvSpPr/>
          <p:nvPr/>
        </p:nvSpPr>
        <p:spPr>
          <a:xfrm>
            <a:off x="-1063261" y="-361652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</p:sp>
      <p:sp>
        <p:nvSpPr>
          <p:cNvPr id="493" name="Google Shape;493;p29"/>
          <p:cNvSpPr txBox="1"/>
          <p:nvPr/>
        </p:nvSpPr>
        <p:spPr>
          <a:xfrm>
            <a:off x="6738770" y="-290261"/>
            <a:ext cx="422100" cy="25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10252439" y="3266927"/>
            <a:ext cx="7006862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Questions from us.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1.Tech support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2.Resource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3.External resource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rgbClr val="0D2243"/>
              </a:solidFill>
              <a:latin typeface="Inter"/>
              <a:ea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rgbClr val="0D2243"/>
              </a:solidFill>
              <a:latin typeface="Inter"/>
              <a:ea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Any questions professor.</a:t>
            </a:r>
            <a:endParaRPr dirty="0"/>
          </a:p>
        </p:txBody>
      </p:sp>
      <p:sp>
        <p:nvSpPr>
          <p:cNvPr id="496" name="Google Shape;496;p29"/>
          <p:cNvSpPr txBox="1"/>
          <p:nvPr/>
        </p:nvSpPr>
        <p:spPr>
          <a:xfrm>
            <a:off x="1028699" y="3895173"/>
            <a:ext cx="7585911" cy="388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70" b="1" dirty="0">
                <a:solidFill>
                  <a:srgbClr val="0D2243"/>
                </a:solidFill>
                <a:latin typeface="Bebas Neue"/>
                <a:ea typeface="Bebas Neue"/>
                <a:cs typeface="Bebas Neue"/>
                <a:sym typeface="Bebas Neue"/>
              </a:rPr>
              <a:t>Team </a:t>
            </a:r>
            <a:r>
              <a:rPr lang="en-US" sz="15770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discussion! </a:t>
            </a:r>
            <a:endParaRPr dirty="0"/>
          </a:p>
        </p:txBody>
      </p:sp>
      <p:sp>
        <p:nvSpPr>
          <p:cNvPr id="497" name="Google Shape;497;p29"/>
          <p:cNvSpPr txBox="1"/>
          <p:nvPr/>
        </p:nvSpPr>
        <p:spPr>
          <a:xfrm>
            <a:off x="1750742" y="577005"/>
            <a:ext cx="100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15D328C0-6A9C-985B-7363-FFB79541E509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17941BEF-9A81-9306-F1C4-27B2E3437EC2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37300F47-4A48-1884-A67B-B3711319BFA6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075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54;p10">
            <a:extLst>
              <a:ext uri="{FF2B5EF4-FFF2-40B4-BE49-F238E27FC236}">
                <a16:creationId xmlns:a16="http://schemas.microsoft.com/office/drawing/2014/main" id="{4620991E-D473-1D6A-CC4C-1F2FD6F07190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11" name="Google Shape;55;p10">
              <a:extLst>
                <a:ext uri="{FF2B5EF4-FFF2-40B4-BE49-F238E27FC236}">
                  <a16:creationId xmlns:a16="http://schemas.microsoft.com/office/drawing/2014/main" id="{DE7A6398-2B01-C469-63CB-CD6DA1661D4C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56;p10">
              <a:extLst>
                <a:ext uri="{FF2B5EF4-FFF2-40B4-BE49-F238E27FC236}">
                  <a16:creationId xmlns:a16="http://schemas.microsoft.com/office/drawing/2014/main" id="{12A0ABA1-7C7E-FDDF-6482-1C6E4D58A276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  <p:sp>
        <p:nvSpPr>
          <p:cNvPr id="268" name="Google Shape;268;p19"/>
          <p:cNvSpPr txBox="1"/>
          <p:nvPr/>
        </p:nvSpPr>
        <p:spPr>
          <a:xfrm>
            <a:off x="2171684" y="539349"/>
            <a:ext cx="13944632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Our team</a:t>
            </a:r>
            <a:endParaRPr/>
          </a:p>
        </p:txBody>
      </p:sp>
      <p:sp>
        <p:nvSpPr>
          <p:cNvPr id="270" name="Google Shape;270;p19"/>
          <p:cNvSpPr txBox="1"/>
          <p:nvPr/>
        </p:nvSpPr>
        <p:spPr>
          <a:xfrm>
            <a:off x="3016225" y="6730576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Benson Yang</a:t>
            </a:r>
            <a:endParaRPr dirty="0"/>
          </a:p>
        </p:txBody>
      </p:sp>
      <p:sp>
        <p:nvSpPr>
          <p:cNvPr id="271" name="Google Shape;271;p19"/>
          <p:cNvSpPr txBox="1"/>
          <p:nvPr/>
        </p:nvSpPr>
        <p:spPr>
          <a:xfrm>
            <a:off x="3016225" y="7121101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Developer</a:t>
            </a:r>
            <a:endParaRPr sz="1800" dirty="0"/>
          </a:p>
        </p:txBody>
      </p:sp>
      <p:sp>
        <p:nvSpPr>
          <p:cNvPr id="273" name="Google Shape;273;p19"/>
          <p:cNvSpPr txBox="1"/>
          <p:nvPr/>
        </p:nvSpPr>
        <p:spPr>
          <a:xfrm>
            <a:off x="8101572" y="6730576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Wilson Chou</a:t>
            </a:r>
            <a:endParaRPr dirty="0"/>
          </a:p>
        </p:txBody>
      </p:sp>
      <p:sp>
        <p:nvSpPr>
          <p:cNvPr id="274" name="Google Shape;274;p19"/>
          <p:cNvSpPr txBox="1"/>
          <p:nvPr/>
        </p:nvSpPr>
        <p:spPr>
          <a:xfrm>
            <a:off x="8101572" y="7121101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Developer</a:t>
            </a:r>
          </a:p>
        </p:txBody>
      </p:sp>
      <p:sp>
        <p:nvSpPr>
          <p:cNvPr id="293" name="Google Shape;293;p19"/>
          <p:cNvSpPr txBox="1"/>
          <p:nvPr/>
        </p:nvSpPr>
        <p:spPr>
          <a:xfrm>
            <a:off x="7109036" y="1574261"/>
            <a:ext cx="4069928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Who we are. </a:t>
            </a:r>
            <a:endParaRPr dirty="0"/>
          </a:p>
        </p:txBody>
      </p:sp>
      <p:sp>
        <p:nvSpPr>
          <p:cNvPr id="3" name="Google Shape;270;p19">
            <a:extLst>
              <a:ext uri="{FF2B5EF4-FFF2-40B4-BE49-F238E27FC236}">
                <a16:creationId xmlns:a16="http://schemas.microsoft.com/office/drawing/2014/main" id="{F64C423D-43F4-F340-E656-497D3B5156F9}"/>
              </a:ext>
            </a:extLst>
          </p:cNvPr>
          <p:cNvSpPr txBox="1"/>
          <p:nvPr/>
        </p:nvSpPr>
        <p:spPr>
          <a:xfrm>
            <a:off x="12876930" y="6730575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Steven Hong</a:t>
            </a:r>
            <a:endParaRPr dirty="0"/>
          </a:p>
        </p:txBody>
      </p:sp>
      <p:sp>
        <p:nvSpPr>
          <p:cNvPr id="4" name="Google Shape;271;p19">
            <a:extLst>
              <a:ext uri="{FF2B5EF4-FFF2-40B4-BE49-F238E27FC236}">
                <a16:creationId xmlns:a16="http://schemas.microsoft.com/office/drawing/2014/main" id="{C0390496-7562-B2FD-4993-9AF4E528C427}"/>
              </a:ext>
            </a:extLst>
          </p:cNvPr>
          <p:cNvSpPr txBox="1"/>
          <p:nvPr/>
        </p:nvSpPr>
        <p:spPr>
          <a:xfrm>
            <a:off x="12876930" y="7121100"/>
            <a:ext cx="242972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consultant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6AFF5-1FAC-9E4F-1BA0-71A170B6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27" y="3535909"/>
            <a:ext cx="2971800" cy="2997201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3857A-6210-A3BE-7626-F9F830C0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32" y="3471403"/>
            <a:ext cx="3061706" cy="3061706"/>
          </a:xfrm>
          <a:prstGeom prst="ellipse">
            <a:avLst/>
          </a:prstGeom>
        </p:spPr>
      </p:pic>
      <p:pic>
        <p:nvPicPr>
          <p:cNvPr id="7" name="Picture 6" descr="A person with short hair&#10;&#10;Description automatically generated">
            <a:extLst>
              <a:ext uri="{FF2B5EF4-FFF2-40B4-BE49-F238E27FC236}">
                <a16:creationId xmlns:a16="http://schemas.microsoft.com/office/drawing/2014/main" id="{48D7EB95-52C0-E775-AAB1-BB3A7134E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930" y="3319954"/>
            <a:ext cx="2507733" cy="32131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933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/>
          <p:nvPr/>
        </p:nvSpPr>
        <p:spPr>
          <a:xfrm>
            <a:off x="2171684" y="657225"/>
            <a:ext cx="1394463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Main idea</a:t>
            </a:r>
            <a:endParaRPr dirty="0"/>
          </a:p>
        </p:txBody>
      </p:sp>
      <p:sp>
        <p:nvSpPr>
          <p:cNvPr id="270" name="Google Shape;270;p19"/>
          <p:cNvSpPr txBox="1"/>
          <p:nvPr/>
        </p:nvSpPr>
        <p:spPr>
          <a:xfrm>
            <a:off x="3016224" y="6899501"/>
            <a:ext cx="24297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</a:rPr>
              <a:t>Import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Slide</a:t>
            </a:r>
            <a:r>
              <a:rPr lang="en-US" sz="2400" b="1" dirty="0"/>
              <a:t> from User</a:t>
            </a:r>
            <a:endParaRPr sz="2400" b="1" dirty="0"/>
          </a:p>
        </p:txBody>
      </p:sp>
      <p:pic>
        <p:nvPicPr>
          <p:cNvPr id="1026" name="Picture 2" descr="Presentation slide - icon by Adioma">
            <a:extLst>
              <a:ext uri="{FF2B5EF4-FFF2-40B4-BE49-F238E27FC236}">
                <a16:creationId xmlns:a16="http://schemas.microsoft.com/office/drawing/2014/main" id="{AC8BCB7F-AE93-4B80-582D-DB5B8EFD1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38" y="367560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tGPT Logo - Chat gpt Icon on White Background 21059827 Vector Art at  Vecteezy">
            <a:extLst>
              <a:ext uri="{FF2B5EF4-FFF2-40B4-BE49-F238E27FC236}">
                <a16:creationId xmlns:a16="http://schemas.microsoft.com/office/drawing/2014/main" id="{5088D6CE-5D85-5DCB-265B-379DE682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685" y="35062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ipt - Free files and folders icons">
            <a:extLst>
              <a:ext uri="{FF2B5EF4-FFF2-40B4-BE49-F238E27FC236}">
                <a16:creationId xmlns:a16="http://schemas.microsoft.com/office/drawing/2014/main" id="{64E8D826-5E83-A2BA-33F9-28D406523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32" y="37168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row Forward&quot; Icon - Download for free – Iconduck">
            <a:extLst>
              <a:ext uri="{FF2B5EF4-FFF2-40B4-BE49-F238E27FC236}">
                <a16:creationId xmlns:a16="http://schemas.microsoft.com/office/drawing/2014/main" id="{2C8237E7-7631-74AE-7FEF-CF95911F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83" y="4876884"/>
            <a:ext cx="893156" cy="5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rrow Forward&quot; Icon - Download for free – Iconduck">
            <a:extLst>
              <a:ext uri="{FF2B5EF4-FFF2-40B4-BE49-F238E27FC236}">
                <a16:creationId xmlns:a16="http://schemas.microsoft.com/office/drawing/2014/main" id="{E446625C-32F7-7A32-980D-BBE3AB3A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530" y="4934971"/>
            <a:ext cx="893156" cy="5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0;p19">
            <a:extLst>
              <a:ext uri="{FF2B5EF4-FFF2-40B4-BE49-F238E27FC236}">
                <a16:creationId xmlns:a16="http://schemas.microsoft.com/office/drawing/2014/main" id="{6AF71E15-869C-61B3-1035-2678DD5D6154}"/>
              </a:ext>
            </a:extLst>
          </p:cNvPr>
          <p:cNvSpPr txBox="1"/>
          <p:nvPr/>
        </p:nvSpPr>
        <p:spPr>
          <a:xfrm>
            <a:off x="12973032" y="6888536"/>
            <a:ext cx="24297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Sent the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script</a:t>
            </a:r>
            <a:r>
              <a:rPr lang="en-US" sz="2400" b="1" dirty="0"/>
              <a:t> to User</a:t>
            </a:r>
            <a:endParaRPr sz="2400" b="1" dirty="0"/>
          </a:p>
        </p:txBody>
      </p:sp>
      <p:sp>
        <p:nvSpPr>
          <p:cNvPr id="11" name="Google Shape;270;p19">
            <a:extLst>
              <a:ext uri="{FF2B5EF4-FFF2-40B4-BE49-F238E27FC236}">
                <a16:creationId xmlns:a16="http://schemas.microsoft.com/office/drawing/2014/main" id="{6E08C9C8-691B-3EDB-5BD0-DE966914C624}"/>
              </a:ext>
            </a:extLst>
          </p:cNvPr>
          <p:cNvSpPr txBox="1"/>
          <p:nvPr/>
        </p:nvSpPr>
        <p:spPr>
          <a:xfrm>
            <a:off x="7994628" y="6899501"/>
            <a:ext cx="24297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Making script from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GPT</a:t>
            </a:r>
            <a:endParaRPr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5" name="Google Shape;54;p10">
            <a:extLst>
              <a:ext uri="{FF2B5EF4-FFF2-40B4-BE49-F238E27FC236}">
                <a16:creationId xmlns:a16="http://schemas.microsoft.com/office/drawing/2014/main" id="{6D27C1C3-7E57-177C-0EB3-FAE2DFE80682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16" name="Google Shape;55;p10">
              <a:extLst>
                <a:ext uri="{FF2B5EF4-FFF2-40B4-BE49-F238E27FC236}">
                  <a16:creationId xmlns:a16="http://schemas.microsoft.com/office/drawing/2014/main" id="{7238CB78-3767-C87F-4D1A-6A0D1B6B6D77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56;p10">
              <a:extLst>
                <a:ext uri="{FF2B5EF4-FFF2-40B4-BE49-F238E27FC236}">
                  <a16:creationId xmlns:a16="http://schemas.microsoft.com/office/drawing/2014/main" id="{25A25589-38A3-B682-4AF8-5FCF2F90B769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24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2662611" y="2691383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662611" y="4180747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2"/>
          <p:cNvGrpSpPr/>
          <p:nvPr/>
        </p:nvGrpSpPr>
        <p:grpSpPr>
          <a:xfrm>
            <a:off x="14663257" y="2902024"/>
            <a:ext cx="721808" cy="725043"/>
            <a:chOff x="1813" y="0"/>
            <a:chExt cx="809173" cy="812800"/>
          </a:xfrm>
        </p:grpSpPr>
        <p:sp>
          <p:nvSpPr>
            <p:cNvPr id="84" name="Google Shape;84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2"/>
          <p:cNvGrpSpPr/>
          <p:nvPr/>
        </p:nvGrpSpPr>
        <p:grpSpPr>
          <a:xfrm>
            <a:off x="14663257" y="4391388"/>
            <a:ext cx="721808" cy="725043"/>
            <a:chOff x="1813" y="0"/>
            <a:chExt cx="809173" cy="812800"/>
          </a:xfrm>
        </p:grpSpPr>
        <p:sp>
          <p:nvSpPr>
            <p:cNvPr id="87" name="Google Shape;87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2"/>
          <p:cNvSpPr txBox="1"/>
          <p:nvPr/>
        </p:nvSpPr>
        <p:spPr>
          <a:xfrm>
            <a:off x="3264546" y="3012133"/>
            <a:ext cx="347230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overview</a:t>
            </a:r>
            <a:endParaRPr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3264546" y="4501497"/>
            <a:ext cx="286821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Key Objective</a:t>
            </a:r>
            <a:endParaRPr dirty="0"/>
          </a:p>
        </p:txBody>
      </p:sp>
      <p:sp>
        <p:nvSpPr>
          <p:cNvPr id="91" name="Google Shape;91;p12"/>
          <p:cNvSpPr txBox="1"/>
          <p:nvPr/>
        </p:nvSpPr>
        <p:spPr>
          <a:xfrm>
            <a:off x="7681948" y="3125481"/>
            <a:ext cx="4309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Run through the initial idea</a:t>
            </a:r>
          </a:p>
        </p:txBody>
      </p:sp>
      <p:sp>
        <p:nvSpPr>
          <p:cNvPr id="92" name="Google Shape;92;p12"/>
          <p:cNvSpPr txBox="1"/>
          <p:nvPr/>
        </p:nvSpPr>
        <p:spPr>
          <a:xfrm>
            <a:off x="7681948" y="4614845"/>
            <a:ext cx="476672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The main goals we are trying to achieve. </a:t>
            </a:r>
            <a:endParaRPr dirty="0"/>
          </a:p>
        </p:txBody>
      </p:sp>
      <p:sp>
        <p:nvSpPr>
          <p:cNvPr id="93" name="Google Shape;93;p12"/>
          <p:cNvSpPr txBox="1"/>
          <p:nvPr/>
        </p:nvSpPr>
        <p:spPr>
          <a:xfrm>
            <a:off x="6591077" y="847725"/>
            <a:ext cx="5105846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Table of content</a:t>
            </a:r>
            <a:endParaRPr/>
          </a:p>
        </p:txBody>
      </p:sp>
      <p:cxnSp>
        <p:nvCxnSpPr>
          <p:cNvPr id="94" name="Google Shape;94;p12"/>
          <p:cNvCxnSpPr/>
          <p:nvPr/>
        </p:nvCxnSpPr>
        <p:spPr>
          <a:xfrm>
            <a:off x="14824481" y="3264546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95;p12"/>
          <p:cNvCxnSpPr/>
          <p:nvPr/>
        </p:nvCxnSpPr>
        <p:spPr>
          <a:xfrm>
            <a:off x="14824481" y="4753910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6" name="Google Shape;96;p12"/>
          <p:cNvSpPr/>
          <p:nvPr/>
        </p:nvSpPr>
        <p:spPr>
          <a:xfrm>
            <a:off x="2662611" y="5670110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12"/>
          <p:cNvGrpSpPr/>
          <p:nvPr/>
        </p:nvGrpSpPr>
        <p:grpSpPr>
          <a:xfrm>
            <a:off x="14663257" y="5880752"/>
            <a:ext cx="721808" cy="725043"/>
            <a:chOff x="1813" y="0"/>
            <a:chExt cx="809173" cy="812800"/>
          </a:xfrm>
        </p:grpSpPr>
        <p:sp>
          <p:nvSpPr>
            <p:cNvPr id="98" name="Google Shape;98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2"/>
          <p:cNvSpPr txBox="1"/>
          <p:nvPr/>
        </p:nvSpPr>
        <p:spPr>
          <a:xfrm>
            <a:off x="3264552" y="5990850"/>
            <a:ext cx="3000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Steps</a:t>
            </a:r>
            <a:endParaRPr dirty="0"/>
          </a:p>
        </p:txBody>
      </p:sp>
      <p:sp>
        <p:nvSpPr>
          <p:cNvPr id="101" name="Google Shape;101;p12"/>
          <p:cNvSpPr txBox="1"/>
          <p:nvPr/>
        </p:nvSpPr>
        <p:spPr>
          <a:xfrm>
            <a:off x="7681948" y="6104208"/>
            <a:ext cx="4309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How we are going to make it work. </a:t>
            </a:r>
            <a:endParaRPr dirty="0"/>
          </a:p>
        </p:txBody>
      </p:sp>
      <p:cxnSp>
        <p:nvCxnSpPr>
          <p:cNvPr id="102" name="Google Shape;102;p12"/>
          <p:cNvCxnSpPr/>
          <p:nvPr/>
        </p:nvCxnSpPr>
        <p:spPr>
          <a:xfrm>
            <a:off x="14824481" y="6243273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3" name="Google Shape;103;p12"/>
          <p:cNvSpPr/>
          <p:nvPr/>
        </p:nvSpPr>
        <p:spPr>
          <a:xfrm>
            <a:off x="2662611" y="7159474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2"/>
          <p:cNvGrpSpPr/>
          <p:nvPr/>
        </p:nvGrpSpPr>
        <p:grpSpPr>
          <a:xfrm>
            <a:off x="14663257" y="7370115"/>
            <a:ext cx="721808" cy="725043"/>
            <a:chOff x="1813" y="0"/>
            <a:chExt cx="809173" cy="812800"/>
          </a:xfrm>
        </p:grpSpPr>
        <p:sp>
          <p:nvSpPr>
            <p:cNvPr id="105" name="Google Shape;105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3264546" y="7480224"/>
            <a:ext cx="257478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Discussion</a:t>
            </a:r>
            <a:endParaRPr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7681948" y="7593572"/>
            <a:ext cx="4309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Questions and discussions</a:t>
            </a:r>
            <a:endParaRPr dirty="0"/>
          </a:p>
        </p:txBody>
      </p:sp>
      <p:cxnSp>
        <p:nvCxnSpPr>
          <p:cNvPr id="109" name="Google Shape;109;p12"/>
          <p:cNvCxnSpPr/>
          <p:nvPr/>
        </p:nvCxnSpPr>
        <p:spPr>
          <a:xfrm>
            <a:off x="14824481" y="7732637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ACDFC4E6-EE54-C0F8-7EEC-8046B663F5A0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870E796C-BC5E-0D2E-B81D-B6195081F327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FB2985C9-77C2-58F8-6F6C-AB55D2137F05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0" y="-91440"/>
            <a:ext cx="10607040" cy="10424160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l="-7900" t="-904" r="9967" b="12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 rot="-5400000">
            <a:off x="7667313" y="-150807"/>
            <a:ext cx="10424160" cy="10817214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1845" r="-2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5242560" y="-2804159"/>
            <a:ext cx="10241280" cy="15849600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224" t="-31147" r="-1117" b="30651"/>
            </a:stretch>
          </a:blipFill>
          <a:ln>
            <a:noFill/>
          </a:ln>
        </p:spPr>
      </p:sp>
      <p:sp>
        <p:nvSpPr>
          <p:cNvPr id="185" name="Google Shape;185;p15"/>
          <p:cNvSpPr txBox="1"/>
          <p:nvPr/>
        </p:nvSpPr>
        <p:spPr>
          <a:xfrm>
            <a:off x="2025930" y="4800801"/>
            <a:ext cx="12421590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u="none" strike="noStrike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Project overview</a:t>
            </a:r>
            <a:endParaRPr dirty="0"/>
          </a:p>
        </p:txBody>
      </p: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84CEB8AB-540E-01DB-4775-E4EC2397E4CB}"/>
              </a:ext>
            </a:extLst>
          </p:cNvPr>
          <p:cNvGrpSpPr/>
          <p:nvPr/>
        </p:nvGrpSpPr>
        <p:grpSpPr>
          <a:xfrm>
            <a:off x="665017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016183C4-2F12-7A2A-1714-D722C9971305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rgbClr val="F5F5F7"/>
                  </a:solidFill>
                </a:rPr>
                <a:t>Hofstra</a:t>
              </a: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B415515F-E111-97C6-D269-751C5A2A8FE7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1028700" y="2016985"/>
            <a:ext cx="1068203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-US" sz="8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hy do we want to start this project?</a:t>
            </a:r>
            <a:endParaRPr lang="en-US" dirty="0"/>
          </a:p>
        </p:txBody>
      </p:sp>
      <p:sp>
        <p:nvSpPr>
          <p:cNvPr id="63" name="Google Shape;63;p11"/>
          <p:cNvSpPr/>
          <p:nvPr/>
        </p:nvSpPr>
        <p:spPr>
          <a:xfrm>
            <a:off x="-19050" y="5474633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9050" y="5474633"/>
            <a:ext cx="9784080" cy="512064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t="-4" r="-5138" b="-100887"/>
            </a:stretch>
          </a:blipFill>
          <a:ln>
            <a:noFill/>
          </a:ln>
        </p:spPr>
      </p:sp>
      <p:sp>
        <p:nvSpPr>
          <p:cNvPr id="66" name="Google Shape;66;p11"/>
          <p:cNvSpPr txBox="1"/>
          <p:nvPr/>
        </p:nvSpPr>
        <p:spPr>
          <a:xfrm>
            <a:off x="825154" y="7188320"/>
            <a:ext cx="448378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dirty="0"/>
              <a:t>According to trend of the </a:t>
            </a:r>
            <a:r>
              <a:rPr lang="en-US" sz="2000" dirty="0" err="1"/>
              <a:t>ChatGPT</a:t>
            </a:r>
            <a:r>
              <a:rPr lang="en-US" sz="2000" dirty="0"/>
              <a:t>, we want to build up a project that is based on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Open AI</a:t>
            </a:r>
            <a:r>
              <a:rPr lang="en-US" sz="2000" dirty="0"/>
              <a:t>,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dirty="0"/>
              <a:t>Also, we want to try using trendy machine learning technique.</a:t>
            </a:r>
            <a:endParaRPr sz="2000"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1574378" y="6095065"/>
            <a:ext cx="298534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AI </a:t>
            </a:r>
            <a:r>
              <a:rPr lang="en-US" sz="3500" b="1" dirty="0" err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VIral</a:t>
            </a:r>
            <a:endParaRPr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7204357" y="7169150"/>
            <a:ext cx="371365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dirty="0"/>
              <a:t>We realized that script for every presentation is important.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dirty="0"/>
              <a:t>An assistant to help people making a script could be pretty useful.</a:t>
            </a:r>
            <a:endParaRPr sz="20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7204357" y="6095065"/>
            <a:ext cx="395288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Script importance</a:t>
            </a:r>
            <a:endParaRPr dirty="0"/>
          </a:p>
        </p:txBody>
      </p:sp>
      <p:sp>
        <p:nvSpPr>
          <p:cNvPr id="70" name="Google Shape;70;p11"/>
          <p:cNvSpPr txBox="1"/>
          <p:nvPr/>
        </p:nvSpPr>
        <p:spPr>
          <a:xfrm>
            <a:off x="12920061" y="7169150"/>
            <a:ext cx="358266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dirty="0"/>
              <a:t>During summer vacation, we can discuss our viewpoint more stress-free.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000" dirty="0"/>
              <a:t>Furthermore, we can have more free time to build up this project.</a:t>
            </a:r>
          </a:p>
        </p:txBody>
      </p:sp>
      <p:sp>
        <p:nvSpPr>
          <p:cNvPr id="71" name="Google Shape;71;p11"/>
          <p:cNvSpPr txBox="1"/>
          <p:nvPr/>
        </p:nvSpPr>
        <p:spPr>
          <a:xfrm>
            <a:off x="12920060" y="6095065"/>
            <a:ext cx="4353259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Summer  Vacation</a:t>
            </a:r>
            <a:endParaRPr dirty="0"/>
          </a:p>
        </p:txBody>
      </p:sp>
      <p:sp>
        <p:nvSpPr>
          <p:cNvPr id="75" name="Google Shape;75;p11"/>
          <p:cNvSpPr txBox="1"/>
          <p:nvPr/>
        </p:nvSpPr>
        <p:spPr>
          <a:xfrm>
            <a:off x="17147517" y="5032339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/>
          </a:p>
        </p:txBody>
      </p: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769B0358-8E25-EDD5-5945-29A5ADA4E676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BD50D5F8-7920-B2C0-B5FC-3FD8578D8748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F0B4A351-C0F2-7902-8760-7700CC11617B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>
            <a:off x="39330" y="0"/>
            <a:ext cx="18274070" cy="1033272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t="-1" b="-76854"/>
            </a:stretch>
          </a:blip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18"/>
          <p:cNvSpPr/>
          <p:nvPr/>
        </p:nvSpPr>
        <p:spPr>
          <a:xfrm rot="10800000">
            <a:off x="51185" y="35314"/>
            <a:ext cx="18197490" cy="6595537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18"/>
          <p:cNvSpPr txBox="1"/>
          <p:nvPr/>
        </p:nvSpPr>
        <p:spPr>
          <a:xfrm>
            <a:off x="4702250" y="2996575"/>
            <a:ext cx="88695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Key Objective</a:t>
            </a:r>
            <a:r>
              <a:rPr lang="en-US" sz="18000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/>
          </a:p>
        </p:txBody>
      </p:sp>
      <p:sp>
        <p:nvSpPr>
          <p:cNvPr id="260" name="Google Shape;260;p1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79ADAF5E-6DA1-21DA-568D-19DA6A704E76}"/>
              </a:ext>
            </a:extLst>
          </p:cNvPr>
          <p:cNvGrpSpPr/>
          <p:nvPr/>
        </p:nvGrpSpPr>
        <p:grpSpPr>
          <a:xfrm>
            <a:off x="665017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B6299E9D-5FA1-ACCF-8A44-C11D23B37690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rgbClr val="F5F5F7"/>
                  </a:solidFill>
                </a:rPr>
                <a:t>Hofstra</a:t>
              </a: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C0EA2B67-CF33-5D6B-F7D9-2021404A5F17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1028700" y="2016985"/>
            <a:ext cx="1498132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What do we want to achieve?</a:t>
            </a:r>
            <a:endParaRPr lang="en-US" dirty="0"/>
          </a:p>
        </p:txBody>
      </p:sp>
      <p:sp>
        <p:nvSpPr>
          <p:cNvPr id="63" name="Google Shape;63;p11"/>
          <p:cNvSpPr/>
          <p:nvPr/>
        </p:nvSpPr>
        <p:spPr>
          <a:xfrm>
            <a:off x="-3552" y="5341052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0" y="5120243"/>
            <a:ext cx="9784080" cy="512064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t="-4" r="-5138" b="-100887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Google Shape;66;p11"/>
          <p:cNvSpPr txBox="1"/>
          <p:nvPr/>
        </p:nvSpPr>
        <p:spPr>
          <a:xfrm>
            <a:off x="879586" y="7154646"/>
            <a:ext cx="5471289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>
                <a:latin typeface="+mn-lt"/>
                <a:ea typeface="PMingLiU" panose="02020500000000000000" pitchFamily="18" charset="-120"/>
                <a:cs typeface="Poppins" pitchFamily="2" charset="77"/>
              </a:rPr>
              <a:t>P</a:t>
            </a:r>
            <a:r>
              <a:rPr lang="en-US" sz="2200" b="0" dirty="0">
                <a:effectLst/>
                <a:latin typeface="+mn-lt"/>
                <a:ea typeface="PMingLiU" panose="02020500000000000000" pitchFamily="18" charset="-120"/>
                <a:cs typeface="Poppins" pitchFamily="2" charset="77"/>
              </a:rPr>
              <a:t>rompt (</a:t>
            </a:r>
            <a:r>
              <a:rPr lang="en-US" sz="2200" b="0" dirty="0" err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PMingLiU" panose="02020500000000000000" pitchFamily="18" charset="-120"/>
                <a:cs typeface="Poppins" pitchFamily="2" charset="77"/>
              </a:rPr>
              <a:t>OpenAI</a:t>
            </a:r>
            <a:r>
              <a:rPr lang="en-US" sz="2200" b="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PMingLiU" panose="02020500000000000000" pitchFamily="18" charset="-120"/>
                <a:cs typeface="Poppins" pitchFamily="2" charset="77"/>
              </a:rPr>
              <a:t> API</a:t>
            </a:r>
            <a:r>
              <a:rPr lang="en-US" sz="2200" b="0" dirty="0">
                <a:effectLst/>
                <a:latin typeface="+mn-lt"/>
                <a:ea typeface="PMingLiU" panose="02020500000000000000" pitchFamily="18" charset="-120"/>
                <a:cs typeface="Poppins" pitchFamily="2" charset="77"/>
              </a:rPr>
              <a:t>)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>
                <a:latin typeface="+mn-lt"/>
              </a:rPr>
              <a:t>MLP (</a:t>
            </a:r>
            <a:r>
              <a:rPr lang="en-US" sz="2200" b="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PMingLiU" panose="02020500000000000000" pitchFamily="18" charset="-120"/>
                <a:cs typeface="Poppins" pitchFamily="2" charset="77"/>
              </a:rPr>
              <a:t>stable_baselines3 Library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2200" dirty="0">
                <a:latin typeface="+mn-lt"/>
              </a:rPr>
              <a:t>)</a:t>
            </a:r>
            <a:endParaRPr sz="2200" dirty="0">
              <a:latin typeface="+mn-lt"/>
            </a:endParaRPr>
          </a:p>
        </p:txBody>
      </p:sp>
      <p:sp>
        <p:nvSpPr>
          <p:cNvPr id="67" name="Google Shape;67;p11"/>
          <p:cNvSpPr txBox="1"/>
          <p:nvPr/>
        </p:nvSpPr>
        <p:spPr>
          <a:xfrm>
            <a:off x="1028700" y="6095065"/>
            <a:ext cx="380117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GPT / MLP model</a:t>
            </a:r>
            <a:endParaRPr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7202513" y="7183455"/>
            <a:ext cx="3713651" cy="24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/>
              <a:t>2 Engineer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/>
              <a:t>1 consultant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/>
              <a:t>We want to simulate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project team working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/>
              <a:t>Everyone in this group have their responsibility.</a:t>
            </a:r>
          </a:p>
        </p:txBody>
      </p:sp>
      <p:sp>
        <p:nvSpPr>
          <p:cNvPr id="69" name="Google Shape;69;p11"/>
          <p:cNvSpPr txBox="1"/>
          <p:nvPr/>
        </p:nvSpPr>
        <p:spPr>
          <a:xfrm>
            <a:off x="7202512" y="6109370"/>
            <a:ext cx="4948657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Teamwork simulation</a:t>
            </a:r>
            <a:endParaRPr dirty="0"/>
          </a:p>
        </p:txBody>
      </p:sp>
      <p:sp>
        <p:nvSpPr>
          <p:cNvPr id="70" name="Google Shape;70;p11"/>
          <p:cNvSpPr txBox="1"/>
          <p:nvPr/>
        </p:nvSpPr>
        <p:spPr>
          <a:xfrm>
            <a:off x="12759119" y="7183455"/>
            <a:ext cx="388203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200" dirty="0"/>
              <a:t>The ultimately goal of this project is to improve the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competitiveness of resume</a:t>
            </a:r>
            <a:endParaRPr sz="2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Google Shape;71;p11"/>
          <p:cNvSpPr txBox="1"/>
          <p:nvPr/>
        </p:nvSpPr>
        <p:spPr>
          <a:xfrm>
            <a:off x="12920060" y="6095065"/>
            <a:ext cx="4353259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Resume</a:t>
            </a:r>
            <a:endParaRPr dirty="0"/>
          </a:p>
        </p:txBody>
      </p:sp>
      <p:sp>
        <p:nvSpPr>
          <p:cNvPr id="75" name="Google Shape;75;p11"/>
          <p:cNvSpPr txBox="1"/>
          <p:nvPr/>
        </p:nvSpPr>
        <p:spPr>
          <a:xfrm>
            <a:off x="17147517" y="5032339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/>
          </a:p>
        </p:txBody>
      </p:sp>
      <p:sp>
        <p:nvSpPr>
          <p:cNvPr id="2" name="Google Shape;66;p11">
            <a:extLst>
              <a:ext uri="{FF2B5EF4-FFF2-40B4-BE49-F238E27FC236}">
                <a16:creationId xmlns:a16="http://schemas.microsoft.com/office/drawing/2014/main" id="{E4849098-0F2D-CA68-F5DD-390896096F90}"/>
              </a:ext>
            </a:extLst>
          </p:cNvPr>
          <p:cNvSpPr txBox="1"/>
          <p:nvPr/>
        </p:nvSpPr>
        <p:spPr>
          <a:xfrm>
            <a:off x="1028700" y="3310834"/>
            <a:ext cx="1375668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400" u="sng" dirty="0">
                <a:latin typeface="+mn-lt"/>
              </a:rPr>
              <a:t>We not sure the difficulty of this concept yet, but this is the main idea and </a:t>
            </a:r>
            <a:r>
              <a:rPr lang="en-US" sz="2400" b="1" u="sng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latest solution</a:t>
            </a:r>
            <a:r>
              <a:rPr lang="en-US" sz="2400" u="sng" dirty="0">
                <a:latin typeface="+mn-lt"/>
              </a:rPr>
              <a:t>.</a:t>
            </a:r>
            <a:endParaRPr sz="2400" u="sng" dirty="0">
              <a:latin typeface="+mn-lt"/>
            </a:endParaRPr>
          </a:p>
        </p:txBody>
      </p:sp>
      <p:grpSp>
        <p:nvGrpSpPr>
          <p:cNvPr id="3" name="Google Shape;54;p10">
            <a:extLst>
              <a:ext uri="{FF2B5EF4-FFF2-40B4-BE49-F238E27FC236}">
                <a16:creationId xmlns:a16="http://schemas.microsoft.com/office/drawing/2014/main" id="{87FD6684-DA70-5ACB-99C5-95710F56BFF8}"/>
              </a:ext>
            </a:extLst>
          </p:cNvPr>
          <p:cNvGrpSpPr/>
          <p:nvPr/>
        </p:nvGrpSpPr>
        <p:grpSpPr>
          <a:xfrm>
            <a:off x="665018" y="467374"/>
            <a:ext cx="1761994" cy="805846"/>
            <a:chOff x="-1" y="-9525"/>
            <a:chExt cx="2349326" cy="1074462"/>
          </a:xfrm>
        </p:grpSpPr>
        <p:sp>
          <p:nvSpPr>
            <p:cNvPr id="4" name="Google Shape;55;p10">
              <a:extLst>
                <a:ext uri="{FF2B5EF4-FFF2-40B4-BE49-F238E27FC236}">
                  <a16:creationId xmlns:a16="http://schemas.microsoft.com/office/drawing/2014/main" id="{C0C07D08-FC16-7D5B-1461-AC4BAB98FAFA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chemeClr val="accent1"/>
                  </a:solidFill>
                </a:rPr>
                <a:t>Hofstra</a:t>
              </a:r>
              <a:endParaRPr sz="377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56;p10">
              <a:extLst>
                <a:ext uri="{FF2B5EF4-FFF2-40B4-BE49-F238E27FC236}">
                  <a16:creationId xmlns:a16="http://schemas.microsoft.com/office/drawing/2014/main" id="{370EC697-8C42-1B62-C93A-7811AEE31E4B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833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>
            <a:off x="39330" y="0"/>
            <a:ext cx="18274070" cy="1033272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t="-1" b="-76854"/>
            </a:stretch>
          </a:blip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18"/>
          <p:cNvSpPr/>
          <p:nvPr/>
        </p:nvSpPr>
        <p:spPr>
          <a:xfrm rot="10800000">
            <a:off x="51185" y="35314"/>
            <a:ext cx="18197490" cy="6595537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18"/>
          <p:cNvSpPr txBox="1"/>
          <p:nvPr/>
        </p:nvSpPr>
        <p:spPr>
          <a:xfrm>
            <a:off x="4741615" y="4035504"/>
            <a:ext cx="88695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STEPS</a:t>
            </a:r>
            <a:r>
              <a:rPr lang="en-US" sz="18000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/>
          </a:p>
        </p:txBody>
      </p:sp>
      <p:sp>
        <p:nvSpPr>
          <p:cNvPr id="260" name="Google Shape;260;p1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;p10">
            <a:extLst>
              <a:ext uri="{FF2B5EF4-FFF2-40B4-BE49-F238E27FC236}">
                <a16:creationId xmlns:a16="http://schemas.microsoft.com/office/drawing/2014/main" id="{3B172D6B-B469-F30C-4A04-7B04D5CAC226}"/>
              </a:ext>
            </a:extLst>
          </p:cNvPr>
          <p:cNvGrpSpPr/>
          <p:nvPr/>
        </p:nvGrpSpPr>
        <p:grpSpPr>
          <a:xfrm>
            <a:off x="665017" y="467374"/>
            <a:ext cx="1761994" cy="805846"/>
            <a:chOff x="-1" y="-9525"/>
            <a:chExt cx="2349326" cy="1074462"/>
          </a:xfrm>
        </p:grpSpPr>
        <p:sp>
          <p:nvSpPr>
            <p:cNvPr id="3" name="Google Shape;55;p10">
              <a:extLst>
                <a:ext uri="{FF2B5EF4-FFF2-40B4-BE49-F238E27FC236}">
                  <a16:creationId xmlns:a16="http://schemas.microsoft.com/office/drawing/2014/main" id="{59C79EDD-4E6A-48F3-2963-223BBD020191}"/>
                </a:ext>
              </a:extLst>
            </p:cNvPr>
            <p:cNvSpPr txBox="1"/>
            <p:nvPr/>
          </p:nvSpPr>
          <p:spPr>
            <a:xfrm>
              <a:off x="-1" y="-9525"/>
              <a:ext cx="2300343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 dirty="0">
                  <a:solidFill>
                    <a:srgbClr val="F5F5F7"/>
                  </a:solidFill>
                </a:rPr>
                <a:t>Hofstra</a:t>
              </a: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4" name="Google Shape;56;p10">
              <a:extLst>
                <a:ext uri="{FF2B5EF4-FFF2-40B4-BE49-F238E27FC236}">
                  <a16:creationId xmlns:a16="http://schemas.microsoft.com/office/drawing/2014/main" id="{6738676F-DFC8-03E3-0084-ECC78D26FCDB}"/>
                </a:ext>
              </a:extLst>
            </p:cNvPr>
            <p:cNvSpPr txBox="1"/>
            <p:nvPr/>
          </p:nvSpPr>
          <p:spPr>
            <a:xfrm flipH="1">
              <a:off x="2288366" y="136648"/>
              <a:ext cx="60959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3599578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649</Words>
  <Application>Microsoft Macintosh PowerPoint</Application>
  <PresentationFormat>Custom</PresentationFormat>
  <Paragraphs>142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Bebas Neue</vt:lpstr>
      <vt:lpstr>Inter</vt:lpstr>
      <vt:lpstr>Calibri</vt:lpstr>
      <vt:lpstr>Inter SemiBold</vt:lpstr>
      <vt:lpstr>Blue and Green Modern Tech Branding Kit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17</cp:revision>
  <dcterms:modified xsi:type="dcterms:W3CDTF">2023-08-04T13:15:23Z</dcterms:modified>
</cp:coreProperties>
</file>